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  <p:sldMasterId id="2147483686" r:id="rId2"/>
    <p:sldMasterId id="2147483687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5143500" type="screen16x9"/>
  <p:notesSz cx="6858000" cy="9144000"/>
  <p:embeddedFontLst>
    <p:embeddedFont>
      <p:font typeface="Corbel" panose="020B0503020204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10EDCA-D388-4E51-9EE8-36B94832B46E}">
  <a:tblStyle styleId="{8210EDCA-D388-4E51-9EE8-36B94832B46E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3F0"/>
          </a:solidFill>
        </a:fill>
      </a:tcStyle>
    </a:wholeTbl>
    <a:band1H>
      <a:tcTxStyle/>
      <a:tcStyle>
        <a:tcBdr/>
        <a:fill>
          <a:solidFill>
            <a:srgbClr val="CAE7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7E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EBEBFCE-4247-41BA-9F4A-CBB4790827DF}" styleName="Table_1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9EC"/>
          </a:solidFill>
        </a:fill>
      </a:tcStyle>
    </a:wholeTbl>
    <a:band1H>
      <a:tcTxStyle/>
      <a:tcStyle>
        <a:tcBdr/>
        <a:fill>
          <a:solidFill>
            <a:srgbClr val="FACFD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ACFD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0ee4bde4e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ge0ee4bde4e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rgbClr val="33475B"/>
                </a:solidFill>
                <a:latin typeface="Avenir"/>
                <a:ea typeface="Avenir"/>
                <a:cs typeface="Avenir"/>
                <a:sym typeface="Avenir"/>
              </a:rPr>
              <a:t>Title Slide</a:t>
            </a:r>
            <a:endParaRPr sz="1400" b="1">
              <a:solidFill>
                <a:srgbClr val="33475B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33475B"/>
              </a:buClr>
              <a:buSzPts val="1200"/>
              <a:buFont typeface="Avenir"/>
              <a:buChar char="●"/>
            </a:pPr>
            <a:r>
              <a:rPr lang="en" sz="1200">
                <a:solidFill>
                  <a:srgbClr val="33475B"/>
                </a:solidFill>
                <a:latin typeface="Avenir"/>
                <a:ea typeface="Avenir"/>
                <a:cs typeface="Avenir"/>
                <a:sym typeface="Avenir"/>
              </a:rPr>
              <a:t>Dark</a:t>
            </a:r>
            <a:endParaRPr sz="1200">
              <a:solidFill>
                <a:srgbClr val="33475B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0ee4bde4e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e0ee4bde4e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3475B"/>
              </a:buClr>
              <a:buSzPts val="1400"/>
              <a:buFont typeface="Avenir"/>
              <a:buNone/>
            </a:pPr>
            <a:endParaRPr sz="1400" b="1">
              <a:solidFill>
                <a:srgbClr val="33475B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e0ee4bde4e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e0ee4bde4e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3475B"/>
              </a:buClr>
              <a:buSzPts val="1400"/>
              <a:buFont typeface="Avenir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e0ee4bde4e_2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e0ee4bde4e_2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e0ee4bde4e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e0ee4bde4e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e0ee4bde4e_2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e0ee4bde4e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0ee4bde4e_2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e0ee4bde4e_2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e0ee4bde4e_2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e0ee4bde4e_2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e0ee4bde4e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e0ee4bde4e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e0ee4bde4e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ge0ee4bde4e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e0ee4bde4e_2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e0ee4bde4e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e0ee4bde4e_2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e0ee4bde4e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e0ee4bde4e_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e0ee4bde4e_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e0ee4bde4e_2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e0ee4bde4e_2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0" y="571499"/>
            <a:ext cx="6856214" cy="40005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6952697" y="571499"/>
            <a:ext cx="2193989" cy="4000501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802386" y="973836"/>
            <a:ext cx="5486400" cy="244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  <a:defRPr sz="44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825011" y="3502685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700"/>
              <a:buNone/>
              <a:defRPr sz="1700" cap="none">
                <a:solidFill>
                  <a:srgbClr val="FFE8DD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900934" y="973836"/>
            <a:ext cx="5486400" cy="244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400"/>
              <a:buFont typeface="Avenir"/>
              <a:buNone/>
              <a:defRPr sz="4400" b="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2914650" y="3504438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700"/>
              <a:buNone/>
              <a:defRPr sz="1700" cap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  <a:defRPr sz="2400" b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548640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marL="1828800" lvl="3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marL="2743200" lvl="5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marL="3200400" lvl="6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marL="4114800" lvl="8" indent="-29845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2"/>
          </p:nvPr>
        </p:nvSpPr>
        <p:spPr>
          <a:xfrm>
            <a:off x="192024" y="2620632"/>
            <a:ext cx="2125980" cy="1741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4pPr>
            <a:lvl5pPr marL="2286000" lvl="4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marL="1828800" lvl="3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marL="2743200" lvl="5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marL="3200400" lvl="6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marL="4114800" lvl="8" indent="-29845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2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marL="1828800" lvl="3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marL="2743200" lvl="5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marL="3200400" lvl="6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marL="4114800" lvl="8" indent="-29845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2901951" y="648081"/>
            <a:ext cx="548640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2pPr>
            <a:lvl3pPr marL="1371600" lvl="2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5pPr>
            <a:lvl6pPr marL="2743200" lvl="5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8pPr>
            <a:lvl9pPr marL="4114800" lvl="8" indent="-3175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400"/>
              <a:buChar char="●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2900934" y="767690"/>
            <a:ext cx="2606040" cy="60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2"/>
          </p:nvPr>
        </p:nvSpPr>
        <p:spPr>
          <a:xfrm>
            <a:off x="2900934" y="1448202"/>
            <a:ext cx="260604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marL="1828800" lvl="3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marL="2743200" lvl="5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marL="3200400" lvl="6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marL="4114800" lvl="8" indent="-29845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3"/>
          </p:nvPr>
        </p:nvSpPr>
        <p:spPr>
          <a:xfrm>
            <a:off x="5863847" y="767690"/>
            <a:ext cx="2606040" cy="609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4"/>
          </p:nvPr>
        </p:nvSpPr>
        <p:spPr>
          <a:xfrm>
            <a:off x="5863847" y="1448202"/>
            <a:ext cx="260604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marL="1828800" lvl="3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marL="2743200" lvl="5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marL="3200400" lvl="6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marL="4114800" lvl="8" indent="-29845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  <a:defRPr sz="2400" b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>
            <a:spLocks noGrp="1"/>
          </p:cNvSpPr>
          <p:nvPr>
            <p:ph type="pic" idx="2"/>
          </p:nvPr>
        </p:nvSpPr>
        <p:spPr>
          <a:xfrm>
            <a:off x="2677983" y="575564"/>
            <a:ext cx="6086423" cy="3998214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  <a:defRPr sz="21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1500"/>
              <a:buFont typeface="Noto Sans Symbols"/>
              <a:buNone/>
              <a:defRPr sz="15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1"/>
          </p:nvPr>
        </p:nvSpPr>
        <p:spPr>
          <a:xfrm>
            <a:off x="192024" y="2619756"/>
            <a:ext cx="2125980" cy="174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4pPr>
            <a:lvl5pPr marL="2286000" lvl="4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2624326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body" idx="1"/>
          </p:nvPr>
        </p:nvSpPr>
        <p:spPr>
          <a:xfrm rot="5400000">
            <a:off x="3724911" y="-174879"/>
            <a:ext cx="384048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2pPr>
            <a:lvl3pPr marL="1371600" lvl="2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5pPr>
            <a:lvl6pPr marL="2743200" lvl="5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8pPr>
            <a:lvl9pPr marL="4114800" lvl="8" indent="-3175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400"/>
              <a:buChar char="●"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title"/>
          </p:nvPr>
        </p:nvSpPr>
        <p:spPr>
          <a:xfrm rot="5400000">
            <a:off x="-514350" y="1543050"/>
            <a:ext cx="3714750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 rot="5400000">
            <a:off x="3723894" y="-171450"/>
            <a:ext cx="384048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2pPr>
            <a:lvl3pPr marL="1371600" lvl="2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5pPr>
            <a:lvl6pPr marL="2743200" lvl="5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8pPr>
            <a:lvl9pPr marL="4114800" lvl="8" indent="-3175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400"/>
              <a:buChar char="●"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s – Dark">
  <p:cSld name="Title Slides – Dark">
    <p:bg>
      <p:bgPr>
        <a:solidFill>
          <a:srgbClr val="2D3E50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/>
          <p:cNvPicPr preferRelativeResize="0"/>
          <p:nvPr/>
        </p:nvPicPr>
        <p:blipFill rotWithShape="1">
          <a:blip r:embed="rId2">
            <a:alphaModFix/>
          </a:blip>
          <a:srcRect l="9267" t="7336" r="1013" b="3194"/>
          <a:stretch/>
        </p:blipFill>
        <p:spPr>
          <a:xfrm flipH="1">
            <a:off x="1" y="449700"/>
            <a:ext cx="8365525" cy="469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40228" y="4420971"/>
            <a:ext cx="585216" cy="62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Aligned - Orange">
  <p:cSld name="Left Aligned - Orange">
    <p:bg>
      <p:bgPr>
        <a:solidFill>
          <a:srgbClr val="FFFFFF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41728" y="4422125"/>
            <a:ext cx="585216" cy="614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– Center Aligned Header Light">
  <p:cSld name="Blank Slide – Center Aligned Header Light"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41728" y="4422125"/>
            <a:ext cx="585216" cy="61447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2065044" y="213361"/>
            <a:ext cx="50139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2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80" name="Google Shape;180;p3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96" name="Google Shape;196;p3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7" name="Google Shape;197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3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04" name="Google Shape;204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9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Left Aligned - Light 1 1">
  <p:cSld name="CUSTOM_1_1_1_1_1_1_1_1_2">
    <p:bg>
      <p:bgPr>
        <a:solidFill>
          <a:srgbClr val="F5F8FA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title"/>
          </p:nvPr>
        </p:nvSpPr>
        <p:spPr>
          <a:xfrm>
            <a:off x="2337576" y="1051525"/>
            <a:ext cx="6330300" cy="1953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2D3E5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2D3E50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title" idx="2"/>
          </p:nvPr>
        </p:nvSpPr>
        <p:spPr>
          <a:xfrm>
            <a:off x="2292649" y="2767150"/>
            <a:ext cx="4984500" cy="37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2D3E50"/>
                </a:solidFill>
              </a:defRPr>
            </a:lvl9pPr>
          </a:lstStyle>
          <a:p>
            <a:endParaRPr/>
          </a:p>
        </p:txBody>
      </p:sp>
      <p:pic>
        <p:nvPicPr>
          <p:cNvPr id="216" name="Google Shape;216;p40"/>
          <p:cNvPicPr preferRelativeResize="0"/>
          <p:nvPr/>
        </p:nvPicPr>
        <p:blipFill rotWithShape="1">
          <a:blip r:embed="rId2">
            <a:alphaModFix/>
          </a:blip>
          <a:srcRect l="-125" t="-9489" r="10351" b="53239"/>
          <a:stretch/>
        </p:blipFill>
        <p:spPr>
          <a:xfrm rot="5400000">
            <a:off x="-990339" y="1188589"/>
            <a:ext cx="4191003" cy="224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40"/>
          <p:cNvPicPr preferRelativeResize="0"/>
          <p:nvPr/>
        </p:nvPicPr>
        <p:blipFill rotWithShape="1">
          <a:blip r:embed="rId3">
            <a:alphaModFix/>
          </a:blip>
          <a:srcRect l="36528" t="22257" r="3411" b="-14043"/>
          <a:stretch/>
        </p:blipFill>
        <p:spPr>
          <a:xfrm rot="10800000" flipH="1">
            <a:off x="-19050" y="1950850"/>
            <a:ext cx="2609849" cy="321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0"/>
          <p:cNvPicPr preferRelativeResize="0"/>
          <p:nvPr/>
        </p:nvPicPr>
        <p:blipFill rotWithShape="1">
          <a:blip r:embed="rId4">
            <a:alphaModFix/>
          </a:blip>
          <a:srcRect l="-30336" t="18122" r="-1104" b="60014"/>
          <a:stretch/>
        </p:blipFill>
        <p:spPr>
          <a:xfrm flipH="1">
            <a:off x="-474730" y="3780932"/>
            <a:ext cx="7732831" cy="1370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41728" y="4422125"/>
            <a:ext cx="585216" cy="614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1" y="569214"/>
            <a:ext cx="2582693" cy="3998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venir"/>
              <a:buNone/>
              <a:defRPr sz="27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3" name="Google Shape;53;p13"/>
          <p:cNvSpPr/>
          <p:nvPr/>
        </p:nvSpPr>
        <p:spPr>
          <a:xfrm>
            <a:off x="8861898" y="569214"/>
            <a:ext cx="288036" cy="3998214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2901951" y="648081"/>
            <a:ext cx="548640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●"/>
              <a:defRPr sz="15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sz="11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sz="1100" b="0" i="0" u="none" strike="noStrike" cap="none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sz="11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sz="11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sz="11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98450" algn="l" rtl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1100"/>
              <a:buFont typeface="Noto Sans Symbols"/>
              <a:buChar char="●"/>
              <a:defRPr sz="11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0" u="none" strike="noStrike" cap="none">
                <a:solidFill>
                  <a:srgbClr val="7F7F7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0" u="none" strike="noStrike" cap="none">
                <a:solidFill>
                  <a:srgbClr val="7F7F7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hyperlink" Target="https://academy.hubspot.com/courses/inbound?utm_source=offers&amp;utm_medium=offers&amp;utm_campaign=seondary-conversion_social-media-templates_template" TargetMode="External"/><Relationship Id="rId4" Type="http://schemas.openxmlformats.org/officeDocument/2006/relationships/hyperlink" Target="https://academy.hubspot.com/courses/growth-driven-design?utm_source=offers&amp;utm_medium=offers&amp;utm_campaign=seondary-conversion_wireframe-template_templat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1"/>
          <p:cNvSpPr txBox="1">
            <a:spLocks noGrp="1"/>
          </p:cNvSpPr>
          <p:nvPr>
            <p:ph type="title" idx="4294967295"/>
          </p:nvPr>
        </p:nvSpPr>
        <p:spPr>
          <a:xfrm>
            <a:off x="2609193" y="2168137"/>
            <a:ext cx="58605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venir"/>
              <a:buNone/>
            </a:pPr>
            <a:r>
              <a:rPr lang="en" sz="48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Social Media </a:t>
            </a:r>
            <a:endParaRPr sz="48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venir"/>
              <a:buNone/>
            </a:pPr>
            <a:r>
              <a:rPr lang="en" sz="48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Report Template</a:t>
            </a:r>
            <a:endParaRPr sz="48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25" name="Google Shape;22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9193" y="1489513"/>
            <a:ext cx="1292772" cy="5021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41"/>
          <p:cNvCxnSpPr/>
          <p:nvPr/>
        </p:nvCxnSpPr>
        <p:spPr>
          <a:xfrm>
            <a:off x="2686763" y="2068540"/>
            <a:ext cx="332400" cy="1800"/>
          </a:xfrm>
          <a:prstGeom prst="straightConnector1">
            <a:avLst/>
          </a:prstGeom>
          <a:noFill/>
          <a:ln w="19050" cap="flat" cmpd="sng">
            <a:solidFill>
              <a:srgbClr val="1EBCA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/>
          <p:nvPr/>
        </p:nvSpPr>
        <p:spPr>
          <a:xfrm>
            <a:off x="1003600" y="2046525"/>
            <a:ext cx="7171800" cy="26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4485A"/>
                </a:solidFill>
                <a:latin typeface="Avenir"/>
                <a:ea typeface="Avenir"/>
                <a:cs typeface="Avenir"/>
                <a:sym typeface="Avenir"/>
              </a:rPr>
              <a:t>For all marketers, reporting on your monthly metrics is important not only to prove your individual value but also to make future optimization decisions. </a:t>
            </a:r>
            <a:endParaRPr sz="1300">
              <a:solidFill>
                <a:srgbClr val="34485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34485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4485A"/>
                </a:solidFill>
                <a:latin typeface="Avenir"/>
                <a:ea typeface="Avenir"/>
                <a:cs typeface="Avenir"/>
                <a:sym typeface="Avenir"/>
              </a:rPr>
              <a:t>This template includes the metrics every social media marketer should report on, including charts and graphs you can edit in Excel with your own data. </a:t>
            </a:r>
            <a:endParaRPr sz="1300">
              <a:solidFill>
                <a:srgbClr val="34485A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2" name="Google Shape;232;p42"/>
          <p:cNvSpPr/>
          <p:nvPr/>
        </p:nvSpPr>
        <p:spPr>
          <a:xfrm>
            <a:off x="2575586" y="1415863"/>
            <a:ext cx="3993000" cy="468900"/>
          </a:xfrm>
          <a:prstGeom prst="roundRect">
            <a:avLst>
              <a:gd name="adj" fmla="val 4563"/>
            </a:avLst>
          </a:prstGeom>
          <a:solidFill>
            <a:srgbClr val="FF7A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42"/>
          <p:cNvSpPr txBox="1">
            <a:spLocks noGrp="1"/>
          </p:cNvSpPr>
          <p:nvPr>
            <p:ph type="title"/>
          </p:nvPr>
        </p:nvSpPr>
        <p:spPr>
          <a:xfrm>
            <a:off x="1561643" y="1432835"/>
            <a:ext cx="61653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venir"/>
              <a:buNone/>
            </a:pPr>
            <a:r>
              <a:rPr lang="en" sz="21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Instructions</a:t>
            </a:r>
            <a:endParaRPr sz="21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42"/>
          <p:cNvSpPr txBox="1"/>
          <p:nvPr/>
        </p:nvSpPr>
        <p:spPr>
          <a:xfrm>
            <a:off x="232800" y="762900"/>
            <a:ext cx="86868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85A"/>
              </a:buClr>
              <a:buSzPts val="3300"/>
              <a:buFont typeface="Avenir"/>
              <a:buNone/>
            </a:pPr>
            <a:r>
              <a:rPr lang="en" sz="3300" b="1">
                <a:solidFill>
                  <a:srgbClr val="34485A"/>
                </a:solidFill>
                <a:latin typeface="Avenir"/>
                <a:ea typeface="Avenir"/>
                <a:cs typeface="Avenir"/>
                <a:sym typeface="Avenir"/>
              </a:rPr>
              <a:t>Thanks for downloading these templates!</a:t>
            </a:r>
            <a:endParaRPr sz="3300" b="1">
              <a:solidFill>
                <a:srgbClr val="34485A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5" name="Google Shape;235;p42" descr="https://lh5.googleusercontent.com/apEXRQSz2bntSyAKx_agcu8atjECSASwv_Q3UwaqHN786iFNxVF4a2FKeiNWnkcsAHIwWNB10eXnGMm4rcDea1tq_a4693bAdOUhmQUn_owUYcPX8mwvpv2Mf4KJcGch-7v6GZe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5661" y="-16257"/>
            <a:ext cx="957262" cy="957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/>
        </p:nvSpPr>
        <p:spPr>
          <a:xfrm>
            <a:off x="474055" y="659097"/>
            <a:ext cx="2988000" cy="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HubSpot Academy</a:t>
            </a:r>
            <a:endParaRPr sz="21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Inbound Certification</a:t>
            </a:r>
            <a:endParaRPr sz="21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241" name="Google Shape;241;p43"/>
          <p:cNvCxnSpPr/>
          <p:nvPr/>
        </p:nvCxnSpPr>
        <p:spPr>
          <a:xfrm>
            <a:off x="582097" y="1824481"/>
            <a:ext cx="6687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43"/>
          <p:cNvSpPr txBox="1"/>
          <p:nvPr/>
        </p:nvSpPr>
        <p:spPr>
          <a:xfrm>
            <a:off x="474050" y="1965508"/>
            <a:ext cx="2846700" cy="24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Learn how to better position your company with the fundamentals of</a:t>
            </a:r>
            <a:endParaRPr sz="16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Inbound marketing in HubSpot Academy’s free</a:t>
            </a:r>
            <a:endParaRPr sz="16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Inbound Certification Course. </a:t>
            </a:r>
            <a:endParaRPr sz="16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3" name="Google Shape;24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5092" y="634384"/>
            <a:ext cx="4813956" cy="288605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3"/>
          <p:cNvSpPr/>
          <p:nvPr/>
        </p:nvSpPr>
        <p:spPr>
          <a:xfrm>
            <a:off x="4581197" y="865574"/>
            <a:ext cx="3666900" cy="2298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3">
            <a:hlinkClick r:id="rId4"/>
          </p:cNvPr>
          <p:cNvSpPr/>
          <p:nvPr/>
        </p:nvSpPr>
        <p:spPr>
          <a:xfrm>
            <a:off x="5244445" y="3608011"/>
            <a:ext cx="2417700" cy="491100"/>
          </a:xfrm>
          <a:prstGeom prst="roundRect">
            <a:avLst>
              <a:gd name="adj" fmla="val 4563"/>
            </a:avLst>
          </a:prstGeom>
          <a:solidFill>
            <a:srgbClr val="00A6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A6C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3"/>
          <p:cNvSpPr txBox="1"/>
          <p:nvPr/>
        </p:nvSpPr>
        <p:spPr>
          <a:xfrm>
            <a:off x="5244475" y="3684050"/>
            <a:ext cx="24177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</a:pPr>
            <a:r>
              <a:rPr lang="en" u="sng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Now</a:t>
            </a:r>
            <a:endParaRPr sz="1400" b="0" u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7" name="Google Shape;247;p43"/>
          <p:cNvPicPr preferRelativeResize="0"/>
          <p:nvPr/>
        </p:nvPicPr>
        <p:blipFill rotWithShape="1">
          <a:blip r:embed="rId6">
            <a:alphaModFix/>
          </a:blip>
          <a:srcRect l="4946" r="4946"/>
          <a:stretch/>
        </p:blipFill>
        <p:spPr>
          <a:xfrm>
            <a:off x="4581200" y="865575"/>
            <a:ext cx="3666899" cy="22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"/>
          <p:cNvSpPr txBox="1">
            <a:spLocks noGrp="1"/>
          </p:cNvSpPr>
          <p:nvPr>
            <p:ph type="ctrTitle"/>
          </p:nvPr>
        </p:nvSpPr>
        <p:spPr>
          <a:xfrm>
            <a:off x="802386" y="973836"/>
            <a:ext cx="5486400" cy="244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en" sz="4000"/>
              <a:t>Social Media Report Template</a:t>
            </a:r>
            <a:endParaRPr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</a:pPr>
            <a:r>
              <a:rPr lang="en" sz="1100"/>
              <a:t>Total Traffic</a:t>
            </a:r>
            <a:endParaRPr sz="1100"/>
          </a:p>
        </p:txBody>
      </p:sp>
      <p:pic>
        <p:nvPicPr>
          <p:cNvPr id="258" name="Google Shape;25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5392" y="476766"/>
            <a:ext cx="5849938" cy="4327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6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</a:pPr>
            <a:r>
              <a:rPr lang="en" sz="1100"/>
              <a:t>Total Engagements by Channel</a:t>
            </a:r>
            <a:endParaRPr sz="1100"/>
          </a:p>
        </p:txBody>
      </p:sp>
      <p:graphicFrame>
        <p:nvGraphicFramePr>
          <p:cNvPr id="264" name="Google Shape;264;p46"/>
          <p:cNvGraphicFramePr/>
          <p:nvPr/>
        </p:nvGraphicFramePr>
        <p:xfrm>
          <a:off x="3228747" y="1717765"/>
          <a:ext cx="3000000" cy="3000000"/>
        </p:xfrm>
        <a:graphic>
          <a:graphicData uri="http://schemas.openxmlformats.org/drawingml/2006/table">
            <a:tbl>
              <a:tblPr firstRow="1" lastRow="1" lastCol="1" bandRow="1">
                <a:noFill/>
                <a:tableStyleId>{8210EDCA-D388-4E51-9EE8-36B94832B46E}</a:tableStyleId>
              </a:tblPr>
              <a:tblGrid>
                <a:gridCol w="981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Likes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Comment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Shares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All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Facebook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13000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125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750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Twitter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45000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45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2300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Instagram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75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LinkedIn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30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45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Totals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7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</a:pPr>
            <a:r>
              <a:rPr lang="en" sz="1100"/>
              <a:t>Website Traffic Driven from Social Media Channels</a:t>
            </a:r>
            <a:br>
              <a:rPr lang="en" sz="1100"/>
            </a:br>
            <a:endParaRPr sz="1100"/>
          </a:p>
        </p:txBody>
      </p:sp>
      <p:pic>
        <p:nvPicPr>
          <p:cNvPr id="270" name="Google Shape;270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0363" y="651272"/>
            <a:ext cx="5486400" cy="3840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8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</a:pPr>
            <a:r>
              <a:rPr lang="en" sz="1100"/>
              <a:t>Follower Growth Month over Month</a:t>
            </a:r>
            <a:endParaRPr sz="1100"/>
          </a:p>
        </p:txBody>
      </p:sp>
      <p:pic>
        <p:nvPicPr>
          <p:cNvPr id="276" name="Google Shape;276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0363" y="651272"/>
            <a:ext cx="5486400" cy="3840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9"/>
          <p:cNvSpPr txBox="1"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nir"/>
              <a:buNone/>
            </a:pPr>
            <a:r>
              <a:rPr lang="en" sz="1100"/>
              <a:t>Conversions/</a:t>
            </a:r>
            <a:br>
              <a:rPr lang="en" sz="1100"/>
            </a:br>
            <a:r>
              <a:rPr lang="en" sz="1100"/>
              <a:t>Leads by Channel</a:t>
            </a:r>
            <a:endParaRPr sz="1100"/>
          </a:p>
        </p:txBody>
      </p:sp>
      <p:graphicFrame>
        <p:nvGraphicFramePr>
          <p:cNvPr id="282" name="Google Shape;282;p49"/>
          <p:cNvGraphicFramePr/>
          <p:nvPr/>
        </p:nvGraphicFramePr>
        <p:xfrm>
          <a:off x="3058737" y="1807845"/>
          <a:ext cx="3000000" cy="3000000"/>
        </p:xfrm>
        <a:graphic>
          <a:graphicData uri="http://schemas.openxmlformats.org/drawingml/2006/table">
            <a:tbl>
              <a:tblPr firstRow="1" lastRow="1" bandRow="1">
                <a:noFill/>
                <a:tableStyleId>{AEBEBFCE-4247-41BA-9F4A-CBB4790827DF}</a:tableStyleId>
              </a:tblPr>
              <a:tblGrid>
                <a:gridCol w="151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Clicks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Conversions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Conversion Rate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Facebook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980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Twitter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30000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1222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Instagram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35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11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LinkedIn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65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27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Totals</a:t>
                      </a: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0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venir"/>
              <a:buNone/>
            </a:pPr>
            <a:r>
              <a:rPr lang="en" sz="1100"/>
              <a:t>Top 3 Social Posts - Facebook</a:t>
            </a:r>
            <a:endParaRPr sz="1100"/>
          </a:p>
        </p:txBody>
      </p:sp>
      <p:sp>
        <p:nvSpPr>
          <p:cNvPr id="288" name="Google Shape;288;p50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1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2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3</a:t>
            </a:r>
            <a:endParaRPr sz="1100"/>
          </a:p>
        </p:txBody>
      </p:sp>
      <p:sp>
        <p:nvSpPr>
          <p:cNvPr id="289" name="Google Shape;289;p50"/>
          <p:cNvSpPr txBox="1">
            <a:spLocks noGrp="1"/>
          </p:cNvSpPr>
          <p:nvPr>
            <p:ph type="body" idx="2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39700" lvl="0" indent="-1333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100"/>
              <a:t>Insert Imagery Here</a:t>
            </a:r>
            <a:endParaRPr sz="1100"/>
          </a:p>
          <a:p>
            <a:pPr marL="139700" lvl="0" indent="-381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</a:pP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1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venir"/>
              <a:buNone/>
            </a:pPr>
            <a:r>
              <a:rPr lang="en" sz="1100"/>
              <a:t>Top 3 Social Posts - Twitter</a:t>
            </a:r>
            <a:endParaRPr sz="1100"/>
          </a:p>
        </p:txBody>
      </p:sp>
      <p:sp>
        <p:nvSpPr>
          <p:cNvPr id="295" name="Google Shape;295;p51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1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2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3</a:t>
            </a:r>
            <a:endParaRPr sz="1100"/>
          </a:p>
        </p:txBody>
      </p:sp>
      <p:sp>
        <p:nvSpPr>
          <p:cNvPr id="296" name="Google Shape;296;p51"/>
          <p:cNvSpPr txBox="1">
            <a:spLocks noGrp="1"/>
          </p:cNvSpPr>
          <p:nvPr>
            <p:ph type="body" idx="2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39700" lvl="0" indent="-1333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100"/>
              <a:t>Insert Imagery Here</a:t>
            </a:r>
            <a:endParaRPr sz="1100"/>
          </a:p>
          <a:p>
            <a:pPr marL="139700" lvl="0" indent="-381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</a:pP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2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venir"/>
              <a:buNone/>
            </a:pPr>
            <a:r>
              <a:rPr lang="en" sz="1100"/>
              <a:t>Top 3 Social Posts - Instagram</a:t>
            </a:r>
            <a:endParaRPr sz="1100"/>
          </a:p>
        </p:txBody>
      </p:sp>
      <p:sp>
        <p:nvSpPr>
          <p:cNvPr id="302" name="Google Shape;302;p52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1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2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3</a:t>
            </a:r>
            <a:endParaRPr sz="1100"/>
          </a:p>
        </p:txBody>
      </p:sp>
      <p:sp>
        <p:nvSpPr>
          <p:cNvPr id="303" name="Google Shape;303;p52"/>
          <p:cNvSpPr txBox="1">
            <a:spLocks noGrp="1"/>
          </p:cNvSpPr>
          <p:nvPr>
            <p:ph type="body" idx="2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39700" lvl="0" indent="-1333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100"/>
              <a:t>Insert Imagery Here</a:t>
            </a:r>
            <a:endParaRPr sz="1100"/>
          </a:p>
          <a:p>
            <a:pPr marL="139700" lvl="0" indent="-381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</a:pP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3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venir"/>
              <a:buNone/>
            </a:pPr>
            <a:r>
              <a:rPr lang="en" sz="1100"/>
              <a:t>Top 3 Social Posts - LinkedIn</a:t>
            </a:r>
            <a:endParaRPr sz="1100"/>
          </a:p>
        </p:txBody>
      </p:sp>
      <p:sp>
        <p:nvSpPr>
          <p:cNvPr id="309" name="Google Shape;309;p53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1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2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Post 3</a:t>
            </a:r>
            <a:endParaRPr sz="1100"/>
          </a:p>
        </p:txBody>
      </p:sp>
      <p:sp>
        <p:nvSpPr>
          <p:cNvPr id="310" name="Google Shape;310;p53"/>
          <p:cNvSpPr txBox="1">
            <a:spLocks noGrp="1"/>
          </p:cNvSpPr>
          <p:nvPr>
            <p:ph type="body" idx="2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39700" lvl="0" indent="-1333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100"/>
              <a:t>Insert Imagery Here</a:t>
            </a:r>
            <a:endParaRPr sz="1100"/>
          </a:p>
          <a:p>
            <a:pPr marL="139700" lvl="0" indent="-381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</a:pP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4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venir"/>
              <a:buNone/>
            </a:pPr>
            <a:r>
              <a:rPr lang="en" sz="1100"/>
              <a:t>Top 3 Landing Pages from Social</a:t>
            </a:r>
            <a:endParaRPr sz="1100"/>
          </a:p>
        </p:txBody>
      </p:sp>
      <p:sp>
        <p:nvSpPr>
          <p:cNvPr id="316" name="Google Shape;316;p54"/>
          <p:cNvSpPr txBox="1">
            <a:spLocks noGrp="1"/>
          </p:cNvSpPr>
          <p:nvPr>
            <p:ph type="body" idx="1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Landing Page 1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Landing Page 2</a:t>
            </a:r>
            <a:endParaRPr sz="1100"/>
          </a:p>
          <a:p>
            <a:pPr marL="342900" lvl="0" indent="-3365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Font typeface="Corbel"/>
              <a:buAutoNum type="arabicPeriod"/>
            </a:pPr>
            <a:r>
              <a:rPr lang="en" sz="1100"/>
              <a:t>Landing Page 3</a:t>
            </a:r>
            <a:endParaRPr sz="1100"/>
          </a:p>
        </p:txBody>
      </p:sp>
      <p:sp>
        <p:nvSpPr>
          <p:cNvPr id="317" name="Google Shape;317;p54"/>
          <p:cNvSpPr txBox="1">
            <a:spLocks noGrp="1"/>
          </p:cNvSpPr>
          <p:nvPr>
            <p:ph type="body" idx="2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39700" lvl="0" indent="-1333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100"/>
              <a:t>Insert Imagery Here</a:t>
            </a:r>
            <a:endParaRPr sz="1100"/>
          </a:p>
          <a:p>
            <a:pPr marL="139700" lvl="0" indent="-381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</a:pP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ame">
  <a:themeElements>
    <a:clrScheme name="Custom 5">
      <a:dk1>
        <a:srgbClr val="000000"/>
      </a:dk1>
      <a:lt1>
        <a:srgbClr val="FFFFFF"/>
      </a:lt1>
      <a:dk2>
        <a:srgbClr val="33465A"/>
      </a:dk2>
      <a:lt2>
        <a:srgbClr val="CAD5E1"/>
      </a:lt2>
      <a:accent1>
        <a:srgbClr val="FF8F58"/>
      </a:accent1>
      <a:accent2>
        <a:srgbClr val="F5C16A"/>
      </a:accent2>
      <a:accent3>
        <a:srgbClr val="01BCA5"/>
      </a:accent3>
      <a:accent4>
        <a:srgbClr val="FF7958"/>
      </a:accent4>
      <a:accent5>
        <a:srgbClr val="7EDDD1"/>
      </a:accent5>
      <a:accent6>
        <a:srgbClr val="F2537C"/>
      </a:accent6>
      <a:hlink>
        <a:srgbClr val="00A28D"/>
      </a:hlink>
      <a:folHlink>
        <a:srgbClr val="FF8F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Microsoft Office PowerPoint</Application>
  <PresentationFormat>On-screen Show (16:9)</PresentationFormat>
  <Paragraphs>82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Avenir</vt:lpstr>
      <vt:lpstr>Calibri</vt:lpstr>
      <vt:lpstr>Corbel</vt:lpstr>
      <vt:lpstr>Arial</vt:lpstr>
      <vt:lpstr>Noto Sans Symbols</vt:lpstr>
      <vt:lpstr>Simple Light</vt:lpstr>
      <vt:lpstr>Frame</vt:lpstr>
      <vt:lpstr>Office Theme</vt:lpstr>
      <vt:lpstr>Social Media  Report Template</vt:lpstr>
      <vt:lpstr>Instructions</vt:lpstr>
      <vt:lpstr>PowerPoint Presentation</vt:lpstr>
      <vt:lpstr>Social Media Report Template</vt:lpstr>
      <vt:lpstr>Total Traffic</vt:lpstr>
      <vt:lpstr>Total Engagements by Channel</vt:lpstr>
      <vt:lpstr>Website Traffic Driven from Social Media Channels </vt:lpstr>
      <vt:lpstr>Follower Growth Month over Month</vt:lpstr>
      <vt:lpstr>Conversions/ Leads by Channel</vt:lpstr>
      <vt:lpstr>Top 3 Social Posts - Facebook</vt:lpstr>
      <vt:lpstr>Top 3 Social Posts - Twitter</vt:lpstr>
      <vt:lpstr>Top 3 Social Posts - Instagram</vt:lpstr>
      <vt:lpstr>Top 3 Social Posts - LinkedIn</vt:lpstr>
      <vt:lpstr>Top 3 Landing Pages from Social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 Report Template</dc:title>
  <dc:creator>Rejoice Aikohi</dc:creator>
  <cp:lastModifiedBy>Ndubuisi Ezenwa Kanu</cp:lastModifiedBy>
  <cp:revision>1</cp:revision>
  <dcterms:modified xsi:type="dcterms:W3CDTF">2024-03-20T15:03:45Z</dcterms:modified>
</cp:coreProperties>
</file>